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4372" r:id="rId2"/>
  </p:sldMasterIdLst>
  <p:notesMasterIdLst>
    <p:notesMasterId r:id="rId21"/>
  </p:notes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265" r:id="rId14"/>
    <p:sldId id="266" r:id="rId15"/>
    <p:sldId id="273" r:id="rId16"/>
    <p:sldId id="269" r:id="rId17"/>
    <p:sldId id="271" r:id="rId18"/>
    <p:sldId id="270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60685-3BDF-4061-B7D7-30320F1B459A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967C1-E769-4BA0-B4B2-9FA80F445DE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289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</a:t>
            </a:r>
            <a:r>
              <a:rPr lang="en-CA" baseline="30000" dirty="0"/>
              <a:t>st</a:t>
            </a:r>
            <a:r>
              <a:rPr lang="en-CA" dirty="0"/>
              <a:t> point it combines both features of AR and VR together. MR</a:t>
            </a:r>
            <a:r>
              <a:rPr lang="en-CA" baseline="0" dirty="0"/>
              <a:t> would allow the user to see the real world but at the same time see virtual objects fixed to a point in space. So whenever the user would move close to that object it would show the object closer.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967C1-E769-4BA0-B4B2-9FA80F445DED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6146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</a:t>
            </a:r>
            <a:r>
              <a:rPr lang="en-CA" baseline="30000" dirty="0"/>
              <a:t>st</a:t>
            </a:r>
            <a:r>
              <a:rPr lang="en-CA" baseline="0" dirty="0"/>
              <a:t> point </a:t>
            </a:r>
            <a:r>
              <a:rPr lang="en-CA" baseline="0" dirty="0" err="1"/>
              <a:t>vr</a:t>
            </a:r>
            <a:r>
              <a:rPr lang="en-CA" baseline="0" dirty="0"/>
              <a:t> is often associated with gaming and military use. Until recently people started exploring other areas for the possible use of VR. One of the possible uses of VR is in education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967C1-E769-4BA0-B4B2-9FA80F445DED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70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</a:t>
            </a:r>
            <a:r>
              <a:rPr lang="en-CA" baseline="0" dirty="0" smtClean="0"/>
              <a:t> modelled in blender using a plugin called </a:t>
            </a:r>
            <a:r>
              <a:rPr lang="en-CA" baseline="0" dirty="0" err="1" smtClean="0"/>
              <a:t>archimesh</a:t>
            </a:r>
            <a:r>
              <a:rPr lang="en-CA" baseline="0" dirty="0" smtClean="0"/>
              <a:t> which made it easier for us to create </a:t>
            </a:r>
            <a:r>
              <a:rPr lang="en-CA" baseline="0" dirty="0" err="1" smtClean="0"/>
              <a:t>walls,doors,windows,floor</a:t>
            </a:r>
            <a:r>
              <a:rPr lang="en-CA" baseline="0" dirty="0" smtClean="0"/>
              <a:t> texture and much more on a single click of a button. After </a:t>
            </a:r>
            <a:r>
              <a:rPr lang="en-CA" baseline="0" dirty="0" err="1" smtClean="0"/>
              <a:t>desiging</a:t>
            </a:r>
            <a:r>
              <a:rPr lang="en-CA" baseline="0" dirty="0" smtClean="0"/>
              <a:t> the laboratory we exported a number of objects such as shelves, books, cabinets from prop sites such as turbo squid,tf3dm or </a:t>
            </a:r>
            <a:r>
              <a:rPr lang="en-CA" baseline="0" dirty="0" err="1" smtClean="0"/>
              <a:t>blendswap</a:t>
            </a:r>
            <a:r>
              <a:rPr lang="en-CA" baseline="0" dirty="0" smtClean="0"/>
              <a:t>. After creating the laboratory we exported all the assets to unity in a .</a:t>
            </a:r>
            <a:r>
              <a:rPr lang="en-CA" baseline="0" dirty="0" err="1" smtClean="0"/>
              <a:t>fbx</a:t>
            </a:r>
            <a:r>
              <a:rPr lang="en-CA" baseline="0" dirty="0" smtClean="0"/>
              <a:t> file . We could of </a:t>
            </a:r>
            <a:r>
              <a:rPr lang="en-CA" baseline="0" dirty="0" err="1" smtClean="0"/>
              <a:t>ofcoure</a:t>
            </a:r>
            <a:r>
              <a:rPr lang="en-CA" baseline="0" dirty="0" smtClean="0"/>
              <a:t> used one of the alternatives to model our laboratory but </a:t>
            </a:r>
            <a:r>
              <a:rPr lang="en-CA" baseline="0" dirty="0" err="1" smtClean="0"/>
              <a:t>Zbrush</a:t>
            </a:r>
            <a:r>
              <a:rPr lang="en-CA" baseline="0" dirty="0" smtClean="0"/>
              <a:t> and Maya are paid. So that leaves us only with blender or </a:t>
            </a:r>
            <a:r>
              <a:rPr lang="en-CA" baseline="0" dirty="0" err="1" smtClean="0"/>
              <a:t>sculptris</a:t>
            </a:r>
            <a:r>
              <a:rPr lang="en-CA" baseline="0" dirty="0" smtClean="0"/>
              <a:t>. Blender does most of the jobs that </a:t>
            </a:r>
            <a:r>
              <a:rPr lang="en-CA" baseline="0" dirty="0" err="1" smtClean="0"/>
              <a:t>maya</a:t>
            </a:r>
            <a:r>
              <a:rPr lang="en-CA" baseline="0" dirty="0" smtClean="0"/>
              <a:t> can do such as fast rigging, </a:t>
            </a:r>
            <a:r>
              <a:rPr lang="en-CA" baseline="0" dirty="0" err="1" smtClean="0"/>
              <a:t>uv</a:t>
            </a:r>
            <a:r>
              <a:rPr lang="en-CA" baseline="0" dirty="0" smtClean="0"/>
              <a:t> unwrapping, baking and more.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967C1-E769-4BA0-B4B2-9FA80F445DED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3556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We created more assets for the lab such as beakers to store</a:t>
            </a:r>
            <a:r>
              <a:rPr lang="en-CA" baseline="0" dirty="0" smtClean="0"/>
              <a:t> liquid , marble tables, faucets with shuriken particle systems attached, safety goggles that the user can wear and a fire extinguisher which we obtained from the unity asset store.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967C1-E769-4BA0-B4B2-9FA80F445DED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577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Unity uses C#,</a:t>
            </a:r>
            <a:r>
              <a:rPr lang="en-CA" baseline="0" dirty="0"/>
              <a:t> JS and boo while unreal uses C++ and unreal script which is derived from java and mainly used for blueprint making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CA" smtClean="0">
                <a:solidFill>
                  <a:prstClr val="black"/>
                </a:solidFill>
              </a:rPr>
              <a:pPr/>
              <a:t>12</a:t>
            </a:fld>
            <a:endParaRPr lang="en-CA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3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Rigidbody</a:t>
            </a:r>
            <a:r>
              <a:rPr lang="en-CA" dirty="0"/>
              <a:t>, Appropriate</a:t>
            </a:r>
            <a:r>
              <a:rPr lang="en-CA" baseline="0" dirty="0"/>
              <a:t> colliders (depending on the object you can add 2 main types of colliders primitive colliders and mesh colliders.) and most importantly an appropriate script. </a:t>
            </a:r>
            <a:r>
              <a:rPr lang="en-CA" baseline="0" dirty="0" err="1"/>
              <a:t>NewtonVR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967C1-E769-4BA0-B4B2-9FA80F445DED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137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incorporation of VR has shown us that VR can be successfully used in education to teach students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F967C1-E769-4BA0-B4B2-9FA80F445DED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686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0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03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9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F1AA406-6627-442B-AE21-C846DB301106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677BB36-3FDA-4392-ABE4-45F3EB841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7059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A406-6627-442B-AE21-C846DB301106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BB36-3FDA-4392-ABE4-45F3EB841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7223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A406-6627-442B-AE21-C846DB301106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BB36-3FDA-4392-ABE4-45F3EB841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5110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A406-6627-442B-AE21-C846DB301106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BB36-3FDA-4392-ABE4-45F3EB841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87965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A406-6627-442B-AE21-C846DB301106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BB36-3FDA-4392-ABE4-45F3EB841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113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A406-6627-442B-AE21-C846DB301106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BB36-3FDA-4392-ABE4-45F3EB841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5479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A406-6627-442B-AE21-C846DB301106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BB36-3FDA-4392-ABE4-45F3EB841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37472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A406-6627-442B-AE21-C846DB301106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BB36-3FDA-4392-ABE4-45F3EB841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414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67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A406-6627-442B-AE21-C846DB301106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BB36-3FDA-4392-ABE4-45F3EB841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6296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987"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1218987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8155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987"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1218987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547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987"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1218987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225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987"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1218987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649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987"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1218987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85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987"/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987"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987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987"/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1218987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658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A406-6627-442B-AE21-C846DB301106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BB36-3FDA-4392-ABE4-45F3EB841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21516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AA406-6627-442B-AE21-C846DB301106}" type="datetimeFigureOut">
              <a:rPr lang="en-CA" smtClean="0"/>
              <a:t>2020-06-09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77BB36-3FDA-4392-ABE4-45F3EB841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331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6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13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41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5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48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89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59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987"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8987"/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1218987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71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1218987"/>
            <a:fld id="{F0DFD029-FB74-4578-B929-F66AA97659C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8987"/>
              <a:t>6/9/2020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1218987"/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defTabSz="1218987"/>
            <a:fld id="{C014DD1E-5D91-48A3-AD6D-45FBA980D106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 defTabSz="1218987"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8260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3" r:id="rId1"/>
    <p:sldLayoutId id="2147484374" r:id="rId2"/>
    <p:sldLayoutId id="2147484375" r:id="rId3"/>
    <p:sldLayoutId id="2147484376" r:id="rId4"/>
    <p:sldLayoutId id="2147484377" r:id="rId5"/>
    <p:sldLayoutId id="2147484378" r:id="rId6"/>
    <p:sldLayoutId id="2147484379" r:id="rId7"/>
    <p:sldLayoutId id="2147484380" r:id="rId8"/>
    <p:sldLayoutId id="2147484381" r:id="rId9"/>
    <p:sldLayoutId id="2147484382" r:id="rId10"/>
    <p:sldLayoutId id="2147484383" r:id="rId11"/>
    <p:sldLayoutId id="2147484384" r:id="rId12"/>
    <p:sldLayoutId id="2147484385" r:id="rId13"/>
    <p:sldLayoutId id="2147484386" r:id="rId14"/>
    <p:sldLayoutId id="2147484387" r:id="rId15"/>
    <p:sldLayoutId id="2147484388" r:id="rId16"/>
    <p:sldLayoutId id="21474843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3473" y="584202"/>
            <a:ext cx="9018617" cy="1334540"/>
          </a:xfrm>
        </p:spPr>
        <p:txBody>
          <a:bodyPr/>
          <a:lstStyle/>
          <a:p>
            <a:pPr algn="ctr"/>
            <a:r>
              <a:rPr lang="en-US" dirty="0"/>
              <a:t>Educational Lab in </a:t>
            </a:r>
            <a:r>
              <a:rPr lang="en-US" dirty="0" err="1"/>
              <a:t>Vr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43473" y="2616200"/>
            <a:ext cx="9018617" cy="239697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Team Members: Omar Irfan Khan, Mohammad </a:t>
            </a:r>
            <a:r>
              <a:rPr lang="en-US" b="1" dirty="0" err="1"/>
              <a:t>Eyad</a:t>
            </a:r>
            <a:r>
              <a:rPr lang="en-US" b="1" dirty="0"/>
              <a:t> </a:t>
            </a:r>
            <a:r>
              <a:rPr lang="en-US" b="1" dirty="0" err="1"/>
              <a:t>Masoud</a:t>
            </a:r>
            <a:endParaRPr lang="en-US" b="1" dirty="0"/>
          </a:p>
          <a:p>
            <a:pPr algn="ctr"/>
            <a:r>
              <a:rPr lang="en-US" b="1" dirty="0"/>
              <a:t>Senior design Advisor: Dr. Abdul Halim </a:t>
            </a:r>
            <a:r>
              <a:rPr lang="en-US" b="1" dirty="0" err="1"/>
              <a:t>Jallad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82" y="4149081"/>
            <a:ext cx="5121796" cy="249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64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Object/Asset Creation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461932" cy="4351338"/>
          </a:xfrm>
        </p:spPr>
        <p:txBody>
          <a:bodyPr>
            <a:normAutofit/>
          </a:bodyPr>
          <a:lstStyle/>
          <a:p>
            <a:r>
              <a:rPr lang="en-CA" sz="2400" dirty="0"/>
              <a:t>Use blender to create the apparatus and export it to the game engine</a:t>
            </a:r>
          </a:p>
          <a:p>
            <a:r>
              <a:rPr lang="en-CA" sz="2400" dirty="0"/>
              <a:t>Blender boasts photorealistic rendering, fast rigging, UV wrapping, fluid and smoke simulation etc.</a:t>
            </a:r>
          </a:p>
          <a:p>
            <a:r>
              <a:rPr lang="en-CA" sz="2400" dirty="0"/>
              <a:t> Alternatives: Maya, </a:t>
            </a:r>
            <a:r>
              <a:rPr lang="en-CA" sz="2400" dirty="0" err="1"/>
              <a:t>Zbrush</a:t>
            </a:r>
            <a:r>
              <a:rPr lang="en-CA" sz="2400" dirty="0"/>
              <a:t> and </a:t>
            </a:r>
            <a:r>
              <a:rPr lang="en-CA" sz="2400" dirty="0" err="1"/>
              <a:t>Sculptris</a:t>
            </a:r>
            <a:endParaRPr lang="en-CA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580" y="-78863"/>
            <a:ext cx="3122951" cy="975922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48" y="2814952"/>
            <a:ext cx="6638606" cy="3829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77107"/>
            <a:ext cx="2696850" cy="1348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258" y="897059"/>
            <a:ext cx="1747594" cy="17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1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667" y="289025"/>
            <a:ext cx="10515600" cy="1325563"/>
          </a:xfrm>
        </p:spPr>
        <p:txBody>
          <a:bodyPr/>
          <a:lstStyle/>
          <a:p>
            <a:r>
              <a:rPr lang="en-CA" dirty="0"/>
              <a:t>Object/Asset Creation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21" y="1614588"/>
            <a:ext cx="4224338" cy="1944688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067" y="1381920"/>
            <a:ext cx="4345314" cy="241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667" y="3791946"/>
            <a:ext cx="6224913" cy="28809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9067" y="4028087"/>
            <a:ext cx="4023581" cy="26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7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201859"/>
            <a:ext cx="8350939" cy="923552"/>
          </a:xfrm>
        </p:spPr>
        <p:txBody>
          <a:bodyPr/>
          <a:lstStyle/>
          <a:p>
            <a:r>
              <a:rPr lang="en-CA" dirty="0"/>
              <a:t>Game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2276" y="1772816"/>
            <a:ext cx="5053685" cy="3777622"/>
          </a:xfrm>
        </p:spPr>
        <p:txBody>
          <a:bodyPr>
            <a:normAutofit/>
          </a:bodyPr>
          <a:lstStyle/>
          <a:p>
            <a:r>
              <a:rPr lang="en-CA" sz="2400" dirty="0"/>
              <a:t>Unity has a great asset store and provides real time global illumination and has a built in audio mixer. </a:t>
            </a:r>
          </a:p>
          <a:p>
            <a:r>
              <a:rPr lang="en-CA" sz="2400" dirty="0"/>
              <a:t>Unity uses C#, JavaScript and boo where as Unreal uses unreal script and is mainly used for blueprint making.</a:t>
            </a:r>
          </a:p>
          <a:p>
            <a:r>
              <a:rPr lang="en-CA" sz="2400" dirty="0"/>
              <a:t>Alternatives: </a:t>
            </a:r>
            <a:r>
              <a:rPr lang="en-CA" sz="2400" dirty="0" err="1"/>
              <a:t>CryEngine</a:t>
            </a:r>
            <a:r>
              <a:rPr lang="en-CA" sz="2400" dirty="0"/>
              <a:t>, Amazon Lumberyard or Unreal.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17076"/>
            <a:ext cx="3384224" cy="12296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22" y="162209"/>
            <a:ext cx="2347541" cy="14874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126" y="1609353"/>
            <a:ext cx="3720246" cy="17691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91" y="3541085"/>
            <a:ext cx="4839072" cy="234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0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Unity vs Unreal 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46192875"/>
              </p:ext>
            </p:extLst>
          </p:nvPr>
        </p:nvGraphicFramePr>
        <p:xfrm>
          <a:off x="838201" y="1405467"/>
          <a:ext cx="10303932" cy="5181601"/>
        </p:xfrm>
        <a:graphic>
          <a:graphicData uri="http://schemas.openxmlformats.org/drawingml/2006/table">
            <a:tbl>
              <a:tblPr firstRow="1" firstCol="1" bandRow="1"/>
              <a:tblGrid>
                <a:gridCol w="5151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1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41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Unity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Unreal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13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Supports 21+ platforms (PC, Console, Mobile, Web)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 visual scripting system for non-coders enables quick prototyping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13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Elaborate documentation is provided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Supports  approximately 6 platforms (Mainly PC and Consoles)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13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Loads of official &amp; community tutorials out there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Has a history of being one of the nicest looking engines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4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Free if you make &lt;$100K from it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Mediocre documentation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13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Easy for programmers, Easy for designers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Lots of tutorials if you are a designer, very little for coders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4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Great for building any kind of game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Free if you make $&lt;$50K from it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83861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Flexibility is provided by a strong component programming model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Built from a FPS, which makes it a lot harder to do non FPS games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1136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Works with 3rd party IDEs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Developers have full control of the engine and source code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4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Offers choice of scripting languages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Quick release-cycle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4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Has a great animation system</a:t>
                      </a:r>
                      <a:endParaRPr lang="en-CA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Slow and very high build size</a:t>
                      </a:r>
                      <a:endParaRPr lang="en-CA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05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Game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To enable interaction with the vive controllers you need to add certain elements to the object.</a:t>
            </a:r>
          </a:p>
          <a:p>
            <a:r>
              <a:rPr lang="en-CA" sz="2400" dirty="0"/>
              <a:t>There are toolkits available online to allow interaction, more accurate physics representation and more.</a:t>
            </a:r>
          </a:p>
          <a:p>
            <a:pPr marL="0" indent="0">
              <a:buNone/>
            </a:pPr>
            <a:endParaRPr lang="en-CA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96" y="230192"/>
            <a:ext cx="4284128" cy="1460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840" y="1770540"/>
            <a:ext cx="5183684" cy="1611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057" y="3452258"/>
            <a:ext cx="5469467" cy="34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6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Audio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Sounds were added for various objects such as when boiling water.</a:t>
            </a:r>
          </a:p>
          <a:p>
            <a:r>
              <a:rPr lang="en-CA" sz="2400" dirty="0"/>
              <a:t>Audacity was used to filter out noise from sound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724" y="1228896"/>
            <a:ext cx="3019450" cy="1193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428" y="19508"/>
            <a:ext cx="46291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2" y="1825625"/>
            <a:ext cx="4045084" cy="4351338"/>
          </a:xfrm>
        </p:spPr>
        <p:txBody>
          <a:bodyPr>
            <a:normAutofit/>
          </a:bodyPr>
          <a:lstStyle/>
          <a:p>
            <a:r>
              <a:rPr lang="en-CA" sz="2400" dirty="0"/>
              <a:t>Made a working chemistry laboratory where a user can perform various experiments without taking caution.</a:t>
            </a:r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66" y="635955"/>
            <a:ext cx="6756400" cy="26677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66" y="3574507"/>
            <a:ext cx="6756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2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344" y="-1570"/>
            <a:ext cx="10415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Costs and specification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59324"/>
              </p:ext>
            </p:extLst>
          </p:nvPr>
        </p:nvGraphicFramePr>
        <p:xfrm>
          <a:off x="180544" y="583205"/>
          <a:ext cx="8568952" cy="6034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4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4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909">
                <a:tc>
                  <a:txBody>
                    <a:bodyPr/>
                    <a:lstStyle/>
                    <a:p>
                      <a:pPr marL="0" marR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chemeClr val="bg1"/>
                          </a:solidFill>
                          <a:effectLst/>
                          <a:latin typeface="Times New Roman" charset="0"/>
                          <a:ea typeface="Calibri" charset="0"/>
                          <a:cs typeface="Arial" charset="0"/>
                        </a:rPr>
                        <a:t>Component</a:t>
                      </a:r>
                      <a:endParaRPr lang="en-US" sz="3200" b="0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dirty="0">
                          <a:effectLst/>
                          <a:latin typeface="Times New Roman" charset="0"/>
                          <a:ea typeface="Calibri" charset="0"/>
                          <a:cs typeface="Arial" charset="0"/>
                        </a:rPr>
                        <a:t>Cost</a:t>
                      </a:r>
                      <a:endParaRPr lang="en-US" sz="3200" dirty="0"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1730">
                <a:tc>
                  <a:txBody>
                    <a:bodyPr/>
                    <a:lstStyle/>
                    <a:p>
                      <a:pPr marL="0" marR="0" indent="0" algn="l" defTabSz="9141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charset="0"/>
                          <a:cs typeface="Times New Roman" panose="02020603050405020304" pitchFamily="18" charset="0"/>
                        </a:rPr>
                        <a:t>HTC Vive </a:t>
                      </a:r>
                      <a:r>
                        <a:rPr lang="en-US" sz="2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charset="0"/>
                          <a:cs typeface="Times New Roman" panose="02020603050405020304" pitchFamily="18" charset="0"/>
                        </a:rPr>
                        <a:t>:</a:t>
                      </a:r>
                      <a:br>
                        <a:rPr lang="en-US" sz="2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Calibri" charset="0"/>
                          <a:cs typeface="Times New Roman" panose="02020603050405020304" pitchFamily="18" charset="0"/>
                        </a:rPr>
                      </a:b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Display :</a:t>
                      </a:r>
                      <a:r>
                        <a:rPr lang="en-US" sz="22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OLED</a:t>
                      </a:r>
                    </a:p>
                    <a:p>
                      <a:pPr marL="0" marR="0" indent="0" algn="l" defTabSz="9141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2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Resolution</a:t>
                      </a:r>
                      <a:r>
                        <a:rPr lang="fr-FR" sz="22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: </a:t>
                      </a:r>
                      <a:r>
                        <a:rPr lang="fr-FR" sz="2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2160 x 1200</a:t>
                      </a:r>
                    </a:p>
                    <a:p>
                      <a:pPr marL="0" marR="0" indent="0" algn="l" defTabSz="9141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Platform : Steam</a:t>
                      </a:r>
                      <a:r>
                        <a:rPr lang="en-US" sz="2200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VR </a:t>
                      </a:r>
                    </a:p>
                    <a:p>
                      <a:pPr marL="0" marR="0" indent="0" algn="l" defTabSz="914126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Controller : Vive controller</a:t>
                      </a:r>
                      <a:br>
                        <a:rPr lang="en-US" sz="2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Tracking area : </a:t>
                      </a:r>
                      <a:r>
                        <a:rPr lang="fi-FI" sz="2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 x 15 feet</a:t>
                      </a:r>
                      <a:r>
                        <a:rPr lang="fr-FR" sz="22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	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Calibri" charset="0"/>
                          <a:cs typeface="Arial" charset="0"/>
                        </a:rPr>
                        <a:t>3800 AED</a:t>
                      </a:r>
                      <a:endParaRPr lang="en-US" sz="3400" dirty="0"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99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charset="0"/>
                          <a:cs typeface="Times New Roman" panose="02020603050405020304" pitchFamily="18" charset="0"/>
                        </a:rPr>
                        <a:t>VR</a:t>
                      </a:r>
                      <a:r>
                        <a:rPr lang="en-US" sz="2200" baseline="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charset="0"/>
                          <a:cs typeface="Times New Roman" panose="02020603050405020304" pitchFamily="18" charset="0"/>
                        </a:rPr>
                        <a:t> ready laptop</a:t>
                      </a:r>
                      <a:r>
                        <a:rPr lang="en-US" sz="22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Calibri" charset="0"/>
                          <a:cs typeface="Times New Roman" panose="02020603050405020304" pitchFamily="18" charset="0"/>
                        </a:rPr>
                        <a:t>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MSI GT62 VR 6RE DOMINATOR PRO, VR READY</a:t>
                      </a:r>
                      <a:endParaRPr lang="en-CA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 GB RAM , 1 TB HARD DISK</a:t>
                      </a:r>
                      <a:b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sz="20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Nvidia</a:t>
                      </a:r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GeForce® GTX 1070 8 GB GDDR5 , Intel Core i7-6700HQ Quad Core Processor (2.6-3.5GHz)</a:t>
                      </a:r>
                      <a:endParaRPr lang="en-CA" sz="200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1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400" dirty="0">
                          <a:effectLst/>
                          <a:latin typeface="Times New Roman" charset="0"/>
                          <a:ea typeface="Calibri" charset="0"/>
                          <a:cs typeface="Arial" charset="0"/>
                        </a:rPr>
                        <a:t>8999 AED</a:t>
                      </a:r>
                      <a:endParaRPr lang="en-US" sz="3400" dirty="0">
                        <a:effectLst/>
                        <a:latin typeface="Calibri" charset="0"/>
                        <a:ea typeface="Calibri" charset="0"/>
                        <a:cs typeface="Arial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Picture 3" descr="../Downloads/14-vive-parts-Edit-developed-fixed2_w_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496" y="1085360"/>
            <a:ext cx="3317039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245" y="4035787"/>
            <a:ext cx="2551542" cy="25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7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54" y="237065"/>
            <a:ext cx="10971213" cy="1032935"/>
          </a:xfrm>
        </p:spPr>
        <p:txBody>
          <a:bodyPr>
            <a:normAutofit/>
          </a:bodyPr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054" y="1817160"/>
            <a:ext cx="6172200" cy="4873625"/>
          </a:xfrm>
        </p:spPr>
        <p:txBody>
          <a:bodyPr>
            <a:normAutofit/>
          </a:bodyPr>
          <a:lstStyle/>
          <a:p>
            <a:r>
              <a:rPr lang="en-CA" sz="2400" dirty="0"/>
              <a:t>We were able to achieve a fully functioning laboratory where the students can perform various experiments.</a:t>
            </a:r>
          </a:p>
          <a:p>
            <a:r>
              <a:rPr lang="en-CA" sz="2400" dirty="0"/>
              <a:t>Students can perform experiments with ease in there own home.</a:t>
            </a:r>
          </a:p>
          <a:p>
            <a:r>
              <a:rPr lang="en-CA" sz="2400" dirty="0" smtClean="0"/>
              <a:t>VR has a long way to go to be accepted in areas such as education, training for various jobs and medicine.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63767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246875"/>
            <a:ext cx="2211423" cy="808037"/>
          </a:xfrm>
        </p:spPr>
        <p:txBody>
          <a:bodyPr>
            <a:normAutofit fontScale="90000"/>
          </a:bodyPr>
          <a:lstStyle/>
          <a:p>
            <a:r>
              <a:rPr lang="en-CA" dirty="0"/>
              <a:t>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1" y="1185334"/>
            <a:ext cx="9144000" cy="4140200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3200" dirty="0"/>
              <a:t>Background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3200" dirty="0"/>
              <a:t>Problem Definition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3200" dirty="0"/>
              <a:t>Design Specification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3200" dirty="0"/>
              <a:t>Results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3200" dirty="0"/>
              <a:t>Costs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CA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1194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159" y="365125"/>
            <a:ext cx="10131425" cy="830454"/>
          </a:xfrm>
        </p:spPr>
        <p:txBody>
          <a:bodyPr/>
          <a:lstStyle/>
          <a:p>
            <a:r>
              <a:rPr lang="en-CA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159" y="1310059"/>
            <a:ext cx="4868333" cy="25323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Three different types of realities</a:t>
            </a:r>
          </a:p>
          <a:p>
            <a:r>
              <a:rPr lang="en-CA" sz="2400" dirty="0"/>
              <a:t>Virtual Reality (VR)</a:t>
            </a:r>
          </a:p>
          <a:p>
            <a:r>
              <a:rPr lang="en-CA" sz="2400" dirty="0"/>
              <a:t>Augmented Reality (AR)</a:t>
            </a:r>
          </a:p>
          <a:p>
            <a:r>
              <a:rPr lang="en-CA" sz="2400" dirty="0"/>
              <a:t>Mixed Reality (MR)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510" y="531240"/>
            <a:ext cx="5249111" cy="2950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235" y="3648075"/>
            <a:ext cx="4756386" cy="267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8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48" y="291830"/>
            <a:ext cx="10131425" cy="927731"/>
          </a:xfrm>
        </p:spPr>
        <p:txBody>
          <a:bodyPr/>
          <a:lstStyle/>
          <a:p>
            <a:r>
              <a:rPr lang="en-CA" dirty="0"/>
              <a:t>Background (VR)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192" y="1543523"/>
            <a:ext cx="5545667" cy="2522639"/>
          </a:xfrm>
        </p:spPr>
        <p:txBody>
          <a:bodyPr>
            <a:normAutofit/>
          </a:bodyPr>
          <a:lstStyle/>
          <a:p>
            <a:r>
              <a:rPr lang="en-US" sz="2400" dirty="0"/>
              <a:t>Virtual Reality (VR) is the use of computer technology to create a simulated environment</a:t>
            </a:r>
          </a:p>
          <a:p>
            <a:r>
              <a:rPr lang="en-US" sz="2400" dirty="0"/>
              <a:t>VR tries to simulate as many of our senses as possible such as vision, hearing, touch and even smell. </a:t>
            </a: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411" y="1027906"/>
            <a:ext cx="4756256" cy="485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25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418" y="117398"/>
            <a:ext cx="10131425" cy="1456267"/>
          </a:xfrm>
        </p:spPr>
        <p:txBody>
          <a:bodyPr/>
          <a:lstStyle/>
          <a:p>
            <a:r>
              <a:rPr lang="en-CA" dirty="0"/>
              <a:t>Background (AR)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995" y="1573665"/>
            <a:ext cx="3818467" cy="3116025"/>
          </a:xfrm>
        </p:spPr>
        <p:txBody>
          <a:bodyPr>
            <a:noAutofit/>
          </a:bodyPr>
          <a:lstStyle/>
          <a:p>
            <a:r>
              <a:rPr lang="en-CA" sz="2400" dirty="0"/>
              <a:t>AR adds an overlay of data over the real world.</a:t>
            </a:r>
          </a:p>
          <a:p>
            <a:r>
              <a:rPr lang="en-CA" sz="2400" dirty="0"/>
              <a:t>The data could be in various forms such as filters, notifications or numbers.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733" y="2397125"/>
            <a:ext cx="6383867" cy="43218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2032000" cy="203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807" y="633060"/>
            <a:ext cx="2592793" cy="16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41908"/>
            <a:ext cx="10515600" cy="769769"/>
          </a:xfrm>
        </p:spPr>
        <p:txBody>
          <a:bodyPr/>
          <a:lstStyle/>
          <a:p>
            <a:r>
              <a:rPr lang="en-CA" dirty="0"/>
              <a:t>Background(MR)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27" y="1538248"/>
            <a:ext cx="4038600" cy="2989566"/>
          </a:xfrm>
        </p:spPr>
        <p:txBody>
          <a:bodyPr>
            <a:normAutofit/>
          </a:bodyPr>
          <a:lstStyle/>
          <a:p>
            <a:r>
              <a:rPr lang="en-CA" sz="2400" dirty="0"/>
              <a:t>MR is the best of both worlds.</a:t>
            </a:r>
          </a:p>
          <a:p>
            <a:r>
              <a:rPr lang="en-CA" sz="2400" dirty="0"/>
              <a:t>Uses both AR and VR characteristics.</a:t>
            </a:r>
          </a:p>
          <a:p>
            <a:r>
              <a:rPr lang="en-CA" sz="2400" dirty="0"/>
              <a:t>Least commonly known between the two.</a:t>
            </a:r>
          </a:p>
          <a:p>
            <a:endParaRPr lang="en-C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667" y="365125"/>
            <a:ext cx="5249333" cy="1968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2620962"/>
            <a:ext cx="6502400" cy="381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2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4" y="244980"/>
            <a:ext cx="10131425" cy="781816"/>
          </a:xfrm>
        </p:spPr>
        <p:txBody>
          <a:bodyPr/>
          <a:lstStyle/>
          <a:p>
            <a:r>
              <a:rPr lang="en-CA" dirty="0"/>
              <a:t>Problem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085" y="1198899"/>
            <a:ext cx="5630333" cy="5304749"/>
          </a:xfrm>
        </p:spPr>
        <p:txBody>
          <a:bodyPr>
            <a:noAutofit/>
          </a:bodyPr>
          <a:lstStyle/>
          <a:p>
            <a:r>
              <a:rPr lang="en-CA" sz="2400" dirty="0"/>
              <a:t>Explore the suitability of using VR in health and safety.</a:t>
            </a:r>
          </a:p>
          <a:p>
            <a:r>
              <a:rPr lang="en-CA" sz="2400" dirty="0"/>
              <a:t>Everyday there are incidents that occur in a chemistry lab. Most of the students do not know what to do in such cases as professors may not have briefed students about safety.</a:t>
            </a:r>
          </a:p>
          <a:p>
            <a:r>
              <a:rPr lang="en-CA" sz="2400" dirty="0"/>
              <a:t>We aim to change this by making students more aware about health and safety practices that should be followed  by students in a chemistry lab.</a:t>
            </a:r>
          </a:p>
          <a:p>
            <a:endParaRPr lang="en-CA" sz="2400" dirty="0"/>
          </a:p>
          <a:p>
            <a:endParaRPr lang="en-CA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250" y="635888"/>
            <a:ext cx="4389500" cy="2944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250" y="3851274"/>
            <a:ext cx="4389500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4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690" y="233463"/>
            <a:ext cx="10131425" cy="762361"/>
          </a:xfrm>
        </p:spPr>
        <p:txBody>
          <a:bodyPr/>
          <a:lstStyle/>
          <a:p>
            <a:r>
              <a:rPr lang="en-CA" dirty="0"/>
              <a:t>Design Specification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268" y="1271148"/>
            <a:ext cx="4529667" cy="3330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/>
              <a:t>The design of the laboratory is divided into 3 components: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/>
              <a:t>Game Engine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/>
              <a:t>Object/Asset Creation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2400" dirty="0"/>
              <a:t>Audio Effects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091" y="710940"/>
            <a:ext cx="7046994" cy="518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2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3" y="365126"/>
            <a:ext cx="10515600" cy="413087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Flowchart of components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2830"/>
            <a:ext cx="10570634" cy="58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0873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1053</Words>
  <Application>Microsoft Office PowerPoint</Application>
  <PresentationFormat>Widescreen</PresentationFormat>
  <Paragraphs>106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2_Office Theme</vt:lpstr>
      <vt:lpstr>Celestial</vt:lpstr>
      <vt:lpstr>Educational Lab in Vr</vt:lpstr>
      <vt:lpstr>Outline</vt:lpstr>
      <vt:lpstr>Background</vt:lpstr>
      <vt:lpstr>Background (VR)</vt:lpstr>
      <vt:lpstr>Background (AR)</vt:lpstr>
      <vt:lpstr>Background(MR)</vt:lpstr>
      <vt:lpstr>Problem Definition</vt:lpstr>
      <vt:lpstr>Design Specification</vt:lpstr>
      <vt:lpstr>Flowchart of components </vt:lpstr>
      <vt:lpstr>Object/Asset Creation</vt:lpstr>
      <vt:lpstr>Object/Asset Creation</vt:lpstr>
      <vt:lpstr>Game Engine</vt:lpstr>
      <vt:lpstr>Unity vs Unreal </vt:lpstr>
      <vt:lpstr>Game Engine</vt:lpstr>
      <vt:lpstr>Audio Effects</vt:lpstr>
      <vt:lpstr>Results</vt:lpstr>
      <vt:lpstr>PowerPoint Presentation</vt:lpstr>
      <vt:lpstr>Conclusion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Lab in VR</dc:title>
  <dc:creator>omar khan</dc:creator>
  <cp:lastModifiedBy>omar khan</cp:lastModifiedBy>
  <cp:revision>29</cp:revision>
  <dcterms:created xsi:type="dcterms:W3CDTF">2017-05-05T12:52:19Z</dcterms:created>
  <dcterms:modified xsi:type="dcterms:W3CDTF">2020-06-09T15:29:07Z</dcterms:modified>
</cp:coreProperties>
</file>